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30"/>
  </p:notesMasterIdLst>
  <p:sldIdLst>
    <p:sldId id="288" r:id="rId6"/>
    <p:sldId id="257" r:id="rId7"/>
    <p:sldId id="342" r:id="rId8"/>
    <p:sldId id="343" r:id="rId9"/>
    <p:sldId id="357" r:id="rId10"/>
    <p:sldId id="344" r:id="rId11"/>
    <p:sldId id="262" r:id="rId12"/>
    <p:sldId id="264" r:id="rId13"/>
    <p:sldId id="265" r:id="rId14"/>
    <p:sldId id="287" r:id="rId15"/>
    <p:sldId id="318" r:id="rId16"/>
    <p:sldId id="317" r:id="rId17"/>
    <p:sldId id="268" r:id="rId18"/>
    <p:sldId id="275" r:id="rId19"/>
    <p:sldId id="269" r:id="rId20"/>
    <p:sldId id="270" r:id="rId21"/>
    <p:sldId id="322" r:id="rId22"/>
    <p:sldId id="323" r:id="rId23"/>
    <p:sldId id="321" r:id="rId24"/>
    <p:sldId id="297" r:id="rId25"/>
    <p:sldId id="324" r:id="rId26"/>
    <p:sldId id="340" r:id="rId27"/>
    <p:sldId id="260" r:id="rId28"/>
    <p:sldId id="341" r:id="rId2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BE5ADB-7109-3E40-BBD5-2589B4F425C3}" v="1" dt="2025-04-03T14:01:57.154"/>
    <p1510:client id="{8E16CAFC-5385-44AF-9612-B93AB112B30E}" v="11" dt="2025-04-03T13:13:12.8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0"/>
    <p:restoredTop sz="94633"/>
  </p:normalViewPr>
  <p:slideViewPr>
    <p:cSldViewPr snapToGrid="0" snapToObjects="1">
      <p:cViewPr varScale="1">
        <p:scale>
          <a:sx n="171" d="100"/>
          <a:sy n="171" d="100"/>
        </p:scale>
        <p:origin x="2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854F0-F86A-4BDA-84AE-3E2E1BF16E5E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334E7-BE66-4C3E-95AD-698912F55D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240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69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33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33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93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37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819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937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635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35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023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29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4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45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914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8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454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450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739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493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46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024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1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0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DBED0-C11F-444B-9F02-AE97208C2C30}" type="datetimeFigureOut">
              <a:rPr lang="en-US" smtClean="0"/>
              <a:t>4/3/25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973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image" Target="../media/image11.jpg"/><Relationship Id="rId2" Type="http://schemas.microsoft.com/office/2007/relationships/media" Target="../media/media10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9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1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2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hyperlink" Target="http://www.devpolicy.org/development-policy-of-the-future20110220/" TargetMode="Externa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5648" y="4243377"/>
            <a:ext cx="5011289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783"/>
            <a:r>
              <a:rPr lang="en-US" sz="205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ACCEPTANCE CHECKLIST INSTRUCTIONS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7"/>
    </mc:Choice>
    <mc:Fallback xmlns="">
      <p:transition spd="slow" advTm="3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40678"/>
            <a:ext cx="5627076" cy="1378635"/>
          </a:xfrm>
        </p:spPr>
        <p:txBody>
          <a:bodyPr>
            <a:normAutofit/>
          </a:bodyPr>
          <a:lstStyle/>
          <a:p>
            <a:pPr marL="231775"/>
            <a:r>
              <a:rPr lang="en-US" b="1" spc="100" dirty="0">
                <a:latin typeface="+mn-lt"/>
              </a:rPr>
              <a:t>CONDITIONAL ACCEPTANCE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94" y="1030027"/>
            <a:ext cx="5457249" cy="4178512"/>
          </a:xfrm>
        </p:spPr>
        <p:txBody>
          <a:bodyPr>
            <a:noAutofit/>
          </a:bodyPr>
          <a:lstStyle/>
          <a:p>
            <a:pPr marL="255985" indent="-25598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Acceptance is considered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conditional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until receipt/upload of all three background clearances (PATCH, FBI, and Child Abuse)</a:t>
            </a:r>
          </a:p>
          <a:p>
            <a:pPr marL="255985" indent="-25598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pPr marL="255985" indent="-25598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400" u="sng" dirty="0">
                <a:solidFill>
                  <a:schemeClr val="bg2">
                    <a:lumMod val="10000"/>
                  </a:schemeClr>
                </a:solidFill>
              </a:rPr>
              <a:t>ALL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pages of each background clearance must be uploaded, including any RAP Sheet pages if applicable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E5DFFA-B7AB-4A5E-9B1A-87468EB62B0A}"/>
              </a:ext>
            </a:extLst>
          </p:cNvPr>
          <p:cNvGrpSpPr/>
          <p:nvPr/>
        </p:nvGrpSpPr>
        <p:grpSpPr>
          <a:xfrm>
            <a:off x="5680340" y="153334"/>
            <a:ext cx="3255304" cy="4259346"/>
            <a:chOff x="5680340" y="153334"/>
            <a:chExt cx="3255304" cy="4259346"/>
          </a:xfrm>
        </p:grpSpPr>
        <p:pic>
          <p:nvPicPr>
            <p:cNvPr id="7" name="Picture 6" descr="Text, letter&#10;&#10;Description automatically generated">
              <a:extLst>
                <a:ext uri="{FF2B5EF4-FFF2-40B4-BE49-F238E27FC236}">
                  <a16:creationId xmlns:a16="http://schemas.microsoft.com/office/drawing/2014/main" id="{B45CF392-F86F-4408-BCA3-CAD207A3C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80340" y="153334"/>
              <a:ext cx="3108960" cy="40071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Picture 7" descr="Text, letter&#10;&#10;Description automatically generated">
              <a:extLst>
                <a:ext uri="{FF2B5EF4-FFF2-40B4-BE49-F238E27FC236}">
                  <a16:creationId xmlns:a16="http://schemas.microsoft.com/office/drawing/2014/main" id="{A963577E-A7A5-4C7E-B88B-546418225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62090" y="275954"/>
              <a:ext cx="3108960" cy="40071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8" descr="Text, letter&#10;&#10;Description automatically generated">
              <a:extLst>
                <a:ext uri="{FF2B5EF4-FFF2-40B4-BE49-F238E27FC236}">
                  <a16:creationId xmlns:a16="http://schemas.microsoft.com/office/drawing/2014/main" id="{C9A994EC-E595-420F-92A4-8CC0093B2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26684" y="405535"/>
              <a:ext cx="3108960" cy="40071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71933DFC-3ACB-43C1-9486-81214FBD7F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1278" y="535116"/>
            <a:ext cx="3108960" cy="4007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EB6CEF-B943-43A1-AA82-F10CC2C55231}"/>
              </a:ext>
            </a:extLst>
          </p:cNvPr>
          <p:cNvSpPr txBox="1"/>
          <p:nvPr/>
        </p:nvSpPr>
        <p:spPr>
          <a:xfrm>
            <a:off x="6206400" y="1231627"/>
            <a:ext cx="8280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00" b="1" dirty="0"/>
              <a:t>JESSICA X. SAMPLE</a:t>
            </a:r>
          </a:p>
          <a:p>
            <a:r>
              <a:rPr lang="en-US" sz="500" b="1" dirty="0"/>
              <a:t>123 ANYWHERE DRIVE</a:t>
            </a:r>
          </a:p>
          <a:p>
            <a:r>
              <a:rPr lang="en-US" sz="500" b="1" dirty="0"/>
              <a:t>BETHLEHEM, PA 18020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EBC48-5949-43CB-8326-6270C83CE0B7}"/>
              </a:ext>
            </a:extLst>
          </p:cNvPr>
          <p:cNvSpPr txBox="1"/>
          <p:nvPr/>
        </p:nvSpPr>
        <p:spPr>
          <a:xfrm>
            <a:off x="7008178" y="2301116"/>
            <a:ext cx="423862" cy="138499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00" b="1" dirty="0"/>
              <a:t>TRIAL, JESSICA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080535-5A3E-4285-A7C3-3EE4A6B74013}"/>
              </a:ext>
            </a:extLst>
          </p:cNvPr>
          <p:cNvSpPr txBox="1"/>
          <p:nvPr/>
        </p:nvSpPr>
        <p:spPr>
          <a:xfrm>
            <a:off x="7686808" y="2290928"/>
            <a:ext cx="497072" cy="138499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00" b="1" dirty="0"/>
              <a:t>ERROR, JESSICA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B0993B-7A37-4A13-88C6-54DD7885C390}"/>
              </a:ext>
            </a:extLst>
          </p:cNvPr>
          <p:cNvSpPr txBox="1"/>
          <p:nvPr/>
        </p:nvSpPr>
        <p:spPr>
          <a:xfrm>
            <a:off x="7300060" y="1779267"/>
            <a:ext cx="423862" cy="138499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00" b="1" dirty="0"/>
              <a:t>NOPE, JESSICA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82DD40-7F76-41E6-BF69-24AD924E9420}"/>
              </a:ext>
            </a:extLst>
          </p:cNvPr>
          <p:cNvSpPr txBox="1"/>
          <p:nvPr/>
        </p:nvSpPr>
        <p:spPr>
          <a:xfrm>
            <a:off x="8028214" y="860401"/>
            <a:ext cx="647700" cy="3712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92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4594"/>
    </mc:Choice>
    <mc:Fallback xmlns="">
      <p:transition spd="slow" advTm="24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320"/>
            <a:ext cx="6258177" cy="994172"/>
          </a:xfrm>
        </p:spPr>
        <p:txBody>
          <a:bodyPr>
            <a:normAutofit/>
          </a:bodyPr>
          <a:lstStyle/>
          <a:p>
            <a:pPr marL="231775" indent="-63500"/>
            <a:r>
              <a:rPr lang="en-US" b="1" spc="100" dirty="0">
                <a:latin typeface="+mn-lt"/>
              </a:rPr>
              <a:t>ADDITIONAL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2399"/>
            <a:ext cx="6258176" cy="3835109"/>
          </a:xfrm>
        </p:spPr>
        <p:txBody>
          <a:bodyPr>
            <a:noAutofit/>
          </a:bodyPr>
          <a:lstStyle/>
          <a:p>
            <a:pPr marL="512763" lvl="0" indent="-344488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Upload any additional forms and documents listed in your Acceptance Checklist to </a:t>
            </a:r>
            <a:r>
              <a:rPr lang="en-US" sz="2200" b="1" u="sng" dirty="0">
                <a:solidFill>
                  <a:srgbClr val="ED7D31">
                    <a:lumMod val="75000"/>
                  </a:srgbClr>
                </a:solidFill>
              </a:rPr>
              <a:t>myRecordTracker.com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including:</a:t>
            </a:r>
          </a:p>
          <a:p>
            <a:pPr marL="855663" lvl="2" indent="-2809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Felony Disclosure Form</a:t>
            </a:r>
          </a:p>
          <a:p>
            <a:pPr marL="855663" lvl="2" indent="-2809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Medical Marijuana Policy</a:t>
            </a:r>
          </a:p>
          <a:p>
            <a:pPr marL="855663" lvl="2" indent="-2809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Student Release of Information For Health Professions Clinical Sites</a:t>
            </a:r>
          </a:p>
          <a:p>
            <a:pPr marL="855663" lvl="2" indent="-2809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Photo Identification and/or NCC Student ID</a:t>
            </a:r>
          </a:p>
          <a:p>
            <a:pPr marL="855663" lvl="2" indent="-2809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Health Network Employee Identification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190452" y="172794"/>
            <a:ext cx="2794479" cy="3537203"/>
            <a:chOff x="3875270" y="224675"/>
            <a:chExt cx="2794479" cy="35372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5270" y="224675"/>
              <a:ext cx="2267712" cy="29346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0763" y="537789"/>
              <a:ext cx="2267712" cy="29346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8" descr="Text, letter&#10;&#10;Description automatically generated">
              <a:extLst>
                <a:ext uri="{FF2B5EF4-FFF2-40B4-BE49-F238E27FC236}">
                  <a16:creationId xmlns:a16="http://schemas.microsoft.com/office/drawing/2014/main" id="{CC12FF3E-9E7E-49A5-9542-C95E84A5F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2037" y="827192"/>
              <a:ext cx="2267712" cy="29346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52" y="3513621"/>
            <a:ext cx="1473206" cy="929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4" t="52325" r="7087" b="34940"/>
          <a:stretch/>
        </p:blipFill>
        <p:spPr>
          <a:xfrm>
            <a:off x="7717279" y="3978407"/>
            <a:ext cx="1267653" cy="543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t="52325" r="53273" b="34940"/>
          <a:stretch/>
        </p:blipFill>
        <p:spPr>
          <a:xfrm>
            <a:off x="7717278" y="3436310"/>
            <a:ext cx="1267654" cy="486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35"/>
    </mc:Choice>
    <mc:Fallback xmlns="">
      <p:transition spd="slow" advTm="65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5510525" cy="855221"/>
          </a:xfrm>
        </p:spPr>
        <p:txBody>
          <a:bodyPr>
            <a:normAutofit/>
          </a:bodyPr>
          <a:lstStyle/>
          <a:p>
            <a:pPr marL="231775"/>
            <a:r>
              <a:rPr lang="en-US" b="1" dirty="0">
                <a:latin typeface="+mn-lt"/>
              </a:rPr>
              <a:t>BLS for Healthcare Providers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5220"/>
            <a:ext cx="5351804" cy="4163298"/>
          </a:xfrm>
        </p:spPr>
        <p:txBody>
          <a:bodyPr>
            <a:noAutofit/>
          </a:bodyPr>
          <a:lstStyle/>
          <a:p>
            <a:pPr marL="512763" indent="-280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146175" algn="l"/>
                <a:tab pos="2098675" algn="l"/>
                <a:tab pos="4502150" algn="l"/>
              </a:tabLs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Course must be Basic Life Support for Healthcare Providers (not CPR/AED and </a:t>
            </a:r>
            <a:r>
              <a:rPr lang="en-US" sz="2000" b="1" u="sng" dirty="0">
                <a:solidFill>
                  <a:schemeClr val="bg2">
                    <a:lumMod val="10000"/>
                  </a:schemeClr>
                </a:solidFill>
              </a:rPr>
              <a:t>NO ONLINE COURSES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!)</a:t>
            </a:r>
          </a:p>
          <a:p>
            <a:pPr marL="512763" indent="-280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146175" algn="l"/>
                <a:tab pos="2098675" algn="l"/>
                <a:tab pos="4502150" algn="l"/>
              </a:tabLs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Schedule of available classes included for your convenience at NCC’s Fowler and Pocono Campuses</a:t>
            </a:r>
          </a:p>
          <a:p>
            <a:pPr marL="512763" indent="-280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146175" algn="l"/>
                <a:tab pos="2098675" algn="l"/>
                <a:tab pos="4502150" algn="l"/>
              </a:tabLs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Must be completed by due date listed for most programs</a:t>
            </a:r>
          </a:p>
          <a:p>
            <a:pPr marL="512763" indent="-280988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Upload copy of BLS Certificate to </a:t>
            </a:r>
            <a:r>
              <a:rPr lang="en-US" sz="2000" b="1" u="sng" dirty="0">
                <a:solidFill>
                  <a:schemeClr val="accent2">
                    <a:lumMod val="75000"/>
                  </a:schemeClr>
                </a:solidFill>
              </a:rPr>
              <a:t>myRecordTracker.com</a:t>
            </a:r>
          </a:p>
          <a:p>
            <a:pPr marL="457200" indent="-230188" defTabSz="9144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endParaRPr lang="en-US" sz="22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 marL="255985" indent="-255985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45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25" y="173187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663" y="4433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6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59"/>
    </mc:Choice>
    <mc:Fallback xmlns="">
      <p:transition spd="slow" advTm="86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36"/>
            <a:ext cx="5486400" cy="1008873"/>
          </a:xfrm>
        </p:spPr>
        <p:txBody>
          <a:bodyPr>
            <a:normAutofit/>
          </a:bodyPr>
          <a:lstStyle/>
          <a:p>
            <a:pPr marL="231775"/>
            <a:r>
              <a:rPr lang="en-US" sz="3600" b="1" spc="100" dirty="0">
                <a:latin typeface="+mn-lt"/>
              </a:rPr>
              <a:t>HEALTH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4504"/>
            <a:ext cx="5486400" cy="3863681"/>
          </a:xfrm>
        </p:spPr>
        <p:txBody>
          <a:bodyPr>
            <a:noAutofit/>
          </a:bodyPr>
          <a:lstStyle/>
          <a:p>
            <a:pPr marL="457200" indent="-2555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Health Requirements Checklist provided as a guide for completion of health form which includes breakdown of items needed on each page</a:t>
            </a:r>
          </a:p>
          <a:p>
            <a:pPr marL="457200" indent="-2555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Pay attention to notes which indicate important points for completion of each requirement</a:t>
            </a:r>
          </a:p>
          <a:p>
            <a:pPr marL="457200" indent="-2555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Flu vaccinations and urine drug screen have different due dates</a:t>
            </a:r>
          </a:p>
          <a:p>
            <a:pPr marL="255985" indent="-255985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375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55985" indent="-255985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55985" indent="-255985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F9B541AB-F5A0-4BD6-ACAC-C200286C5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07818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36"/>
    </mc:Choice>
    <mc:Fallback xmlns="">
      <p:transition spd="slow" advTm="67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9451"/>
            <a:ext cx="5486400" cy="3708821"/>
          </a:xfrm>
        </p:spPr>
        <p:txBody>
          <a:bodyPr>
            <a:noAutofit/>
          </a:bodyPr>
          <a:lstStyle/>
          <a:p>
            <a:pPr marL="512763" indent="-280988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Supporting documentation must be provided for all immunizations and titers, which include:</a:t>
            </a:r>
          </a:p>
          <a:p>
            <a:pPr marL="855663" lvl="2" indent="-280988">
              <a:lnSpc>
                <a:spcPct val="100000"/>
              </a:lnSpc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Immunization Records</a:t>
            </a:r>
          </a:p>
          <a:p>
            <a:pPr marL="855663" lvl="2" indent="-280988">
              <a:lnSpc>
                <a:spcPct val="100000"/>
              </a:lnSpc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Lab Reports for Titers</a:t>
            </a:r>
          </a:p>
          <a:p>
            <a:pPr marL="512763" lvl="1" indent="-280988">
              <a:lnSpc>
                <a:spcPct val="100000"/>
              </a:lnSpc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endParaRPr lang="en-US" sz="1050" dirty="0">
              <a:solidFill>
                <a:schemeClr val="bg2">
                  <a:lumMod val="10000"/>
                </a:schemeClr>
              </a:solidFill>
            </a:endParaRPr>
          </a:p>
          <a:p>
            <a:pPr marL="512763" indent="-280988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Completed health form including supporting documentation will be uploaded to your account at </a:t>
            </a:r>
            <a:r>
              <a:rPr lang="en-US" sz="2200" b="1" u="sng" dirty="0">
                <a:solidFill>
                  <a:srgbClr val="ED7D31">
                    <a:lumMod val="75000"/>
                  </a:srgbClr>
                </a:solidFill>
              </a:rPr>
              <a:t>myRecordTracker.com </a:t>
            </a:r>
            <a:endParaRPr lang="en-US" sz="2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2732EE-5822-4BEB-B360-C80CE1B1CEDE}"/>
              </a:ext>
            </a:extLst>
          </p:cNvPr>
          <p:cNvSpPr txBox="1">
            <a:spLocks/>
          </p:cNvSpPr>
          <p:nvPr/>
        </p:nvSpPr>
        <p:spPr>
          <a:xfrm>
            <a:off x="0" y="9436"/>
            <a:ext cx="5486400" cy="1008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1775"/>
            <a:r>
              <a:rPr lang="en-US" sz="3600" b="1" spc="100" dirty="0">
                <a:latin typeface="+mn-lt"/>
              </a:rPr>
              <a:t>HEALTH REQUIREMENTS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DCF107A-EEB1-4653-BC5D-E32282CD9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07818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7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39"/>
    </mc:Choice>
    <mc:Fallback xmlns="">
      <p:transition spd="slow" advTm="65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5"/>
            <a:ext cx="5526437" cy="874667"/>
          </a:xfrm>
        </p:spPr>
        <p:txBody>
          <a:bodyPr>
            <a:normAutofit/>
          </a:bodyPr>
          <a:lstStyle/>
          <a:p>
            <a:pPr marL="288925"/>
            <a:r>
              <a:rPr lang="en-US" sz="3600" b="1" spc="100" dirty="0">
                <a:latin typeface="+mn-lt"/>
              </a:rPr>
              <a:t>HEALTH FORM – PAGE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7303"/>
            <a:ext cx="5526437" cy="3811464"/>
          </a:xfrm>
        </p:spPr>
        <p:txBody>
          <a:bodyPr>
            <a:noAutofit/>
          </a:bodyPr>
          <a:lstStyle/>
          <a:p>
            <a:pPr marL="625475" indent="-3683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700" dirty="0"/>
              <a:t>To be completed by </a:t>
            </a:r>
            <a:r>
              <a:rPr lang="en-US" sz="2700" b="1" dirty="0"/>
              <a:t>student</a:t>
            </a:r>
            <a:endParaRPr lang="en-US" sz="2700" b="1" u="sng" dirty="0"/>
          </a:p>
          <a:p>
            <a:pPr marL="625475" indent="-3683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700" dirty="0"/>
              <a:t>List all health information</a:t>
            </a:r>
          </a:p>
          <a:p>
            <a:pPr marL="625475" indent="-3683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700" dirty="0"/>
              <a:t>Must have valid health insurance throughout duration of the program</a:t>
            </a:r>
          </a:p>
          <a:p>
            <a:pPr marL="625475" indent="-3683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700" dirty="0"/>
              <a:t>Sign and date where indicated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157995-80F2-4806-8FA9-CA09ACC75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660537"/>
            <a:ext cx="487362" cy="487362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E14293EF-CD32-4778-83AE-3CAE32FDD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437" y="242456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38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32"/>
    </mc:Choice>
    <mc:Fallback xmlns="">
      <p:transition spd="slow" advTm="21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27"/>
            <a:ext cx="5492054" cy="1020515"/>
          </a:xfrm>
        </p:spPr>
        <p:txBody>
          <a:bodyPr>
            <a:normAutofit/>
          </a:bodyPr>
          <a:lstStyle/>
          <a:p>
            <a:pPr marL="231775"/>
            <a:r>
              <a:rPr lang="en-US" sz="3600" b="1" spc="100" dirty="0">
                <a:latin typeface="+mn-lt"/>
              </a:rPr>
              <a:t>HEALTH FORM – PAGE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6690"/>
            <a:ext cx="5492054" cy="3903784"/>
          </a:xfrm>
        </p:spPr>
        <p:txBody>
          <a:bodyPr>
            <a:noAutofit/>
          </a:bodyPr>
          <a:lstStyle/>
          <a:p>
            <a:pPr marL="512763" indent="-31115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  <a:tabLst>
                <a:tab pos="625475" algn="l"/>
                <a:tab pos="2098675" algn="l"/>
                <a:tab pos="4502150" algn="l"/>
              </a:tabLst>
            </a:pPr>
            <a:r>
              <a:rPr lang="en-US" sz="2700" dirty="0"/>
              <a:t>Bring completed </a:t>
            </a:r>
            <a:r>
              <a:rPr lang="en-US" sz="2700" u="sng" dirty="0"/>
              <a:t>OSHA Form</a:t>
            </a:r>
            <a:r>
              <a:rPr lang="en-US" sz="2700" dirty="0"/>
              <a:t> to appointment</a:t>
            </a:r>
          </a:p>
          <a:p>
            <a:pPr marL="512763" indent="-31115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  <a:tabLst>
                <a:tab pos="625475" algn="l"/>
                <a:tab pos="2098675" algn="l"/>
                <a:tab pos="4502150" algn="l"/>
              </a:tabLst>
            </a:pPr>
            <a:r>
              <a:rPr lang="en-US" sz="2700" dirty="0"/>
              <a:t>Exam must be completed by MD, DO, PA, or CRNP</a:t>
            </a:r>
          </a:p>
          <a:p>
            <a:pPr marL="512763" indent="-31115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  <a:tabLst>
                <a:tab pos="625475" algn="l"/>
                <a:tab pos="2098675" algn="l"/>
                <a:tab pos="4502150" algn="l"/>
              </a:tabLst>
            </a:pPr>
            <a:r>
              <a:rPr lang="en-US" sz="2700" dirty="0"/>
              <a:t>Check boxes must be checked and initialed by medical provider</a:t>
            </a:r>
          </a:p>
          <a:p>
            <a:pPr marL="512763" indent="-31115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  <a:tabLst>
                <a:tab pos="625475" algn="l"/>
                <a:tab pos="2098675" algn="l"/>
                <a:tab pos="4502150" algn="l"/>
              </a:tabLst>
            </a:pPr>
            <a:r>
              <a:rPr lang="en-US" sz="2700" dirty="0"/>
              <a:t>Medical provider must complete, sign and date bottom of form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DFC2B23-92BD-4DF8-AEA2-FA3B6003D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814" y="180109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8088863" y="2673182"/>
            <a:ext cx="741791" cy="7271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7" name="Right Arrow 6"/>
          <p:cNvSpPr/>
          <p:nvPr/>
        </p:nvSpPr>
        <p:spPr>
          <a:xfrm rot="1399659">
            <a:off x="5061516" y="3305942"/>
            <a:ext cx="710588" cy="388341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13"/>
    </mc:Choice>
    <mc:Fallback xmlns="">
      <p:transition spd="slow" advTm="4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23"/>
            <a:ext cx="5526747" cy="874667"/>
          </a:xfrm>
        </p:spPr>
        <p:txBody>
          <a:bodyPr>
            <a:normAutofit/>
          </a:bodyPr>
          <a:lstStyle/>
          <a:p>
            <a:pPr marL="231775"/>
            <a:r>
              <a:rPr lang="en-US" sz="3600" b="1" spc="100" dirty="0">
                <a:latin typeface="+mn-lt"/>
              </a:rPr>
              <a:t>HEALTH FORM – PAGE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669777"/>
            <a:ext cx="5526746" cy="4011143"/>
          </a:xfrm>
        </p:spPr>
        <p:txBody>
          <a:bodyPr>
            <a:noAutofit/>
          </a:bodyPr>
          <a:lstStyle/>
          <a:p>
            <a:pPr marL="457200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800" dirty="0"/>
              <a:t>Lists </a:t>
            </a:r>
            <a:r>
              <a:rPr lang="en-US" sz="1800" u="sng" dirty="0"/>
              <a:t>required</a:t>
            </a:r>
            <a:r>
              <a:rPr lang="en-US" sz="1800" dirty="0"/>
              <a:t> immunizations and titers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2 Varicella doses – or – positive titer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2 MMR doses – or – positive titers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3 Hepatitis B doses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Hepatitis B Surface Antibody, </a:t>
            </a:r>
            <a:r>
              <a:rPr lang="en-US" sz="1450" b="1" u="sng" dirty="0"/>
              <a:t>Quantitative*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Additional Hepatitis B booster or series needed </a:t>
            </a:r>
            <a:r>
              <a:rPr lang="en-US" sz="1450" b="1" dirty="0"/>
              <a:t>IF</a:t>
            </a:r>
            <a:r>
              <a:rPr lang="en-US" sz="1450" dirty="0"/>
              <a:t> no or low immunity levels are present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TDAP </a:t>
            </a:r>
            <a:r>
              <a:rPr lang="en-US" sz="1450" i="1" dirty="0"/>
              <a:t>(dated within 10 years)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COVID-19 Vaccination </a:t>
            </a:r>
            <a:r>
              <a:rPr lang="en-US" sz="1450" i="1" dirty="0"/>
              <a:t>(fully vaccinated and boostered)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Current Season Flu Vaccination</a:t>
            </a:r>
          </a:p>
          <a:p>
            <a:pPr marL="457200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tabLst>
                <a:tab pos="255985" algn="l"/>
                <a:tab pos="2099072" algn="l"/>
                <a:tab pos="4502944" algn="l"/>
              </a:tabLst>
            </a:pPr>
            <a:r>
              <a:rPr lang="en-US" sz="1350" i="1" dirty="0">
                <a:solidFill>
                  <a:schemeClr val="accent5">
                    <a:lumMod val="75000"/>
                  </a:schemeClr>
                </a:solidFill>
              </a:rPr>
              <a:t>*</a:t>
            </a:r>
            <a:r>
              <a:rPr lang="en-US" sz="1350" i="1" dirty="0"/>
              <a:t>	</a:t>
            </a:r>
            <a:r>
              <a:rPr lang="en-US" sz="1500" i="1" dirty="0">
                <a:solidFill>
                  <a:schemeClr val="accent5">
                    <a:lumMod val="75000"/>
                  </a:schemeClr>
                </a:solidFill>
              </a:rPr>
              <a:t>ALL students are REQUIRED to obtain the Hepatitis B Surface Antibody titer even though they had the three original doses</a:t>
            </a:r>
          </a:p>
          <a:p>
            <a:pPr marL="457200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150" dirty="0"/>
          </a:p>
          <a:p>
            <a:pPr marL="457200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700" dirty="0"/>
              <a:t>MUST provide and UPLOAD immunization records and lab reports for all titers </a:t>
            </a:r>
            <a:r>
              <a:rPr lang="en-US" sz="1700" i="1" dirty="0"/>
              <a:t>(dated within 3 years)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3913B9-490B-42A2-A70B-320EC0038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4686764"/>
            <a:ext cx="487362" cy="487362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7C5389CD-8985-F410-0A8D-DDEBDA989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3511" y="225468"/>
            <a:ext cx="3292671" cy="4261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990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236"/>
    </mc:Choice>
    <mc:Fallback xmlns="">
      <p:transition spd="slow" advTm="32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03530"/>
            <a:ext cx="5516277" cy="738447"/>
          </a:xfrm>
        </p:spPr>
        <p:txBody>
          <a:bodyPr>
            <a:normAutofit/>
          </a:bodyPr>
          <a:lstStyle/>
          <a:p>
            <a:pPr marL="231775"/>
            <a:r>
              <a:rPr lang="en-US" sz="3600" b="1" spc="100" dirty="0">
                <a:latin typeface="+mn-lt"/>
              </a:rPr>
              <a:t>HEALTH FORM – PAGE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9818"/>
            <a:ext cx="5633007" cy="4070152"/>
          </a:xfrm>
        </p:spPr>
        <p:txBody>
          <a:bodyPr>
            <a:noAutofit/>
          </a:bodyPr>
          <a:lstStyle/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TB skin tests are required within 12 months, </a:t>
            </a:r>
            <a:r>
              <a:rPr lang="en-US" sz="1900" b="1" i="1" u="sng" dirty="0">
                <a:solidFill>
                  <a:schemeClr val="accent5">
                    <a:lumMod val="75000"/>
                  </a:schemeClr>
                </a:solidFill>
              </a:rPr>
              <a:t>most recent within 3 months of clinical experience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Obtain 1</a:t>
            </a:r>
            <a:r>
              <a:rPr lang="en-US" sz="19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test; results read between 48-72 hours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One week after 1</a:t>
            </a:r>
            <a:r>
              <a:rPr lang="en-US" sz="19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test is read, 2</a:t>
            </a:r>
            <a:r>
              <a:rPr lang="en-US" sz="19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nd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test can be administered; results read between 48-72 hours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QuantiFERON®-TB Gold blood test may be done instead of skin testing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skin test results are positive, the QuantiFERON®-TB Gold blood test or chest x-ray must be performed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B432B43-4162-4CD6-BC65-BAF2F7372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0" y="4676142"/>
            <a:ext cx="487362" cy="487362"/>
          </a:xfrm>
          <a:prstGeom prst="rect">
            <a:avLst/>
          </a:prstGeom>
        </p:spPr>
      </p:pic>
      <p:pic>
        <p:nvPicPr>
          <p:cNvPr id="6" name="Picture 5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800C3C2D-23E9-4805-A50C-460CD9BF3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3007" y="186658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75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97"/>
    </mc:Choice>
    <mc:Fallback xmlns="">
      <p:transition spd="slow" advTm="74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756"/>
            <a:ext cx="9005454" cy="688566"/>
          </a:xfrm>
        </p:spPr>
        <p:txBody>
          <a:bodyPr>
            <a:normAutofit/>
          </a:bodyPr>
          <a:lstStyle/>
          <a:p>
            <a:pPr marL="169863"/>
            <a:r>
              <a:rPr lang="en-US" b="1" spc="100" dirty="0">
                <a:latin typeface="+mn-lt"/>
              </a:rPr>
              <a:t>Options for Vaccines/Titers/Physical 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57478"/>
            <a:ext cx="3381910" cy="3905962"/>
          </a:xfrm>
        </p:spPr>
        <p:txBody>
          <a:bodyPr>
            <a:noAutofit/>
          </a:bodyPr>
          <a:lstStyle/>
          <a:p>
            <a:pPr marL="344488" indent="-2143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St. Luke’s offers services at discounted pricing to NCC students at:</a:t>
            </a:r>
          </a:p>
          <a:p>
            <a:pPr marL="344488" indent="-2143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688975" lvl="1" indent="-2143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255985" algn="l"/>
                <a:tab pos="2099072" algn="l"/>
                <a:tab pos="4502944" algn="l"/>
              </a:tabLst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The Health and Wellness Center in College Center 120</a:t>
            </a:r>
          </a:p>
          <a:p>
            <a:pPr marL="688975" lvl="1" indent="-2143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255985" algn="l"/>
                <a:tab pos="2099072" algn="l"/>
                <a:tab pos="4502944" algn="l"/>
              </a:tabLst>
            </a:pP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688975" lvl="1" indent="-2143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255985" algn="l"/>
                <a:tab pos="2099072" algn="l"/>
                <a:tab pos="4502944" algn="l"/>
              </a:tabLst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St. Luke’s North on Broadhead Road in Bethlehem</a:t>
            </a:r>
          </a:p>
          <a:p>
            <a:pPr marL="344488" lvl="1" indent="-2143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255985" algn="l"/>
                <a:tab pos="2099072" algn="l"/>
                <a:tab pos="4502944" algn="l"/>
              </a:tabLst>
            </a:pPr>
            <a:endParaRPr lang="en-US" sz="1500" dirty="0">
              <a:solidFill>
                <a:schemeClr val="accent5">
                  <a:lumMod val="75000"/>
                </a:schemeClr>
              </a:solidFill>
            </a:endParaRPr>
          </a:p>
          <a:p>
            <a:pPr marL="344488" indent="-2143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Services payable by cash or check (payable to St. Luke’s) only</a:t>
            </a:r>
          </a:p>
          <a:p>
            <a:pPr marL="214313" indent="-214313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14313" indent="-214313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E413743-D128-48CA-B76B-504C9A99DF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556781"/>
              </p:ext>
            </p:extLst>
          </p:nvPr>
        </p:nvGraphicFramePr>
        <p:xfrm>
          <a:off x="3579788" y="697322"/>
          <a:ext cx="5306669" cy="3855087"/>
        </p:xfrm>
        <a:graphic>
          <a:graphicData uri="http://schemas.openxmlformats.org/drawingml/2006/table">
            <a:tbl>
              <a:tblPr firstRow="1" firstCol="1" bandRow="1"/>
              <a:tblGrid>
                <a:gridCol w="1512264">
                  <a:extLst>
                    <a:ext uri="{9D8B030D-6E8A-4147-A177-3AD203B41FA5}">
                      <a16:colId xmlns:a16="http://schemas.microsoft.com/office/drawing/2014/main" val="4194992127"/>
                    </a:ext>
                  </a:extLst>
                </a:gridCol>
                <a:gridCol w="2025516">
                  <a:extLst>
                    <a:ext uri="{9D8B030D-6E8A-4147-A177-3AD203B41FA5}">
                      <a16:colId xmlns:a16="http://schemas.microsoft.com/office/drawing/2014/main" val="2504063901"/>
                    </a:ext>
                  </a:extLst>
                </a:gridCol>
                <a:gridCol w="1768889">
                  <a:extLst>
                    <a:ext uri="{9D8B030D-6E8A-4147-A177-3AD203B41FA5}">
                      <a16:colId xmlns:a16="http://schemas.microsoft.com/office/drawing/2014/main" val="3229686810"/>
                    </a:ext>
                  </a:extLst>
                </a:gridCol>
              </a:tblGrid>
              <a:tr h="56953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u="sng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NCC Health &amp; Wellness Center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Main Campus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♦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College Center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♦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Room 120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3835 Green Pond Road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♦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Bethlehem, PA  18020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Phone: 610-861-5365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♦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Fax: 610-861-4545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13117"/>
                  </a:ext>
                </a:extLst>
              </a:tr>
              <a:tr h="11236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062969"/>
                  </a:ext>
                </a:extLst>
              </a:tr>
              <a:tr h="15532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NCC Health &amp; Wellness Center Physical Exam and Health Requirement Options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832384"/>
                  </a:ext>
                </a:extLst>
              </a:tr>
              <a:tr h="4366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Physical Exams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$25.00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286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solidFill>
                            <a:srgbClr val="2F5496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(by appointment only at the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286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solidFill>
                            <a:srgbClr val="2F5496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Health &amp; Wellness Center)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$45.00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solidFill>
                            <a:srgbClr val="2F5496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(at St. Luke’s North*)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126828"/>
                  </a:ext>
                </a:extLst>
              </a:tr>
              <a:tr h="11236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6548"/>
                  </a:ext>
                </a:extLst>
              </a:tr>
              <a:tr h="15532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Required Vaccines/Titers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162494"/>
                  </a:ext>
                </a:extLst>
              </a:tr>
              <a:tr h="155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IMMUNIZATION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VACCINE PRICES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TITER PRICES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969098"/>
                  </a:ext>
                </a:extLst>
              </a:tr>
              <a:tr h="2736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u="none" strike="noStrike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solidFill>
                            <a:srgbClr val="2F5496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Available at both the Health &amp; Wellness Center and St. Luke’s North*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solidFill>
                            <a:srgbClr val="2F5496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Available at St. Luke’s North* only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154170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Hepatitis A (per dose)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$65.00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(2 doses needed)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5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144902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Hepatitis B (per dose)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$60.00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(3 doses needed)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$30.00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8448393"/>
                  </a:ext>
                </a:extLst>
              </a:tr>
              <a:tr h="207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Meningitis (Menactra)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$130.00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257343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MMR (per dose)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$70.00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(2 doses needed)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03960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$219.50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(for all 3 titers)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698253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Tetanus (Tdap)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$40.00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(includes pertussis)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153748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Tuberculin Skin Test (PPD)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$10.00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(per test)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699231"/>
                  </a:ext>
                </a:extLst>
              </a:tr>
              <a:tr h="207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Varicella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$135.00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$42.60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6735406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43B27F-AB89-40B3-BDD5-379CC6065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467047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4"/>
    </mc:Choice>
    <mc:Fallback xmlns="">
      <p:transition spd="slow" advTm="28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52"/>
            <a:ext cx="5563100" cy="994172"/>
          </a:xfrm>
        </p:spPr>
        <p:txBody>
          <a:bodyPr/>
          <a:lstStyle/>
          <a:p>
            <a:pPr marL="231775"/>
            <a:r>
              <a:rPr lang="en-US" b="1" spc="100" dirty="0"/>
              <a:t>YOU’VE BEEN ACCEPTED!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51095"/>
            <a:ext cx="5563100" cy="3826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Next Steps:</a:t>
            </a:r>
            <a:endParaRPr lang="en-US" sz="8400" i="1" u="sng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Watch the Health Professions Orientation Zoom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Access and download the Acceptance Checklist located under your Health Professions Program heading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Remember to print it one-sided so that all the pages will print correctly for future uploading</a:t>
            </a:r>
          </a:p>
          <a:p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B9E1C21-9828-5523-CA64-6199D8EEA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2541" t="-12541" r="-12541" b="-12541"/>
          <a:stretch>
            <a:fillRect/>
          </a:stretch>
        </p:blipFill>
        <p:spPr>
          <a:xfrm>
            <a:off x="0" y="4419895"/>
            <a:ext cx="609600" cy="609600"/>
          </a:xfrm>
          <a:prstGeom prst="rect">
            <a:avLst/>
          </a:prstGeom>
        </p:spPr>
      </p:pic>
      <p:pic>
        <p:nvPicPr>
          <p:cNvPr id="5" name="Picture 4" descr="A close-up of a checklist&#10;&#10;AI-generated content may be incorrect.">
            <a:extLst>
              <a:ext uri="{FF2B5EF4-FFF2-40B4-BE49-F238E27FC236}">
                <a16:creationId xmlns:a16="http://schemas.microsoft.com/office/drawing/2014/main" id="{0D5E4CAE-A590-D519-78B7-F9FC2D7DC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100" y="228760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18"/>
    </mc:Choice>
    <mc:Fallback xmlns="">
      <p:transition spd="slow" advTm="25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07502" cy="991770"/>
          </a:xfrm>
        </p:spPr>
        <p:txBody>
          <a:bodyPr>
            <a:noAutofit/>
          </a:bodyPr>
          <a:lstStyle/>
          <a:p>
            <a:pPr marL="231775"/>
            <a:r>
              <a:rPr lang="en-US" sz="3600" b="1" spc="100" dirty="0">
                <a:latin typeface="+mn-lt"/>
              </a:rPr>
              <a:t>DRUG SCREEN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137"/>
            <a:ext cx="6084277" cy="3762337"/>
          </a:xfrm>
        </p:spPr>
        <p:txBody>
          <a:bodyPr>
            <a:noAutofit/>
          </a:bodyPr>
          <a:lstStyle/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NOT DO NOW!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Urine Drug Screen Test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Read, Sign, and Upload Medical Marijuana Policy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Instructions given in class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and/or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sent by email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Only 24 hours notice may be given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 sure to bring payment and a photo ID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Payment will be approximately $34 and will be payable at time of drug screen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190" y="3081885"/>
            <a:ext cx="2627949" cy="1434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6EF5F760-7BD5-43B0-83A3-72BCE9F108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649" y="245412"/>
            <a:ext cx="2073029" cy="268274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8B1CE27-214A-4876-8244-81F15C579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57" y="4663172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7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63"/>
    </mc:Choice>
    <mc:Fallback xmlns="">
      <p:transition spd="slow" advTm="48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7086"/>
            <a:ext cx="5493434" cy="994172"/>
          </a:xfrm>
        </p:spPr>
        <p:txBody>
          <a:bodyPr>
            <a:normAutofit/>
          </a:bodyPr>
          <a:lstStyle/>
          <a:p>
            <a:pPr marL="231775">
              <a:lnSpc>
                <a:spcPct val="100000"/>
              </a:lnSpc>
            </a:pPr>
            <a:r>
              <a:rPr lang="en-US" b="1" spc="100" dirty="0">
                <a:latin typeface="+mn-lt"/>
              </a:rPr>
              <a:t>UPLOADING 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864296"/>
            <a:ext cx="6249104" cy="4053547"/>
          </a:xfrm>
        </p:spPr>
        <p:txBody>
          <a:bodyPr>
            <a:noAutofit/>
          </a:bodyPr>
          <a:lstStyle/>
          <a:p>
            <a:pPr marL="512763" indent="-280988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Upload background clearances </a:t>
            </a:r>
            <a:r>
              <a:rPr lang="en-US" sz="2200" b="1" u="sng" dirty="0">
                <a:solidFill>
                  <a:schemeClr val="bg2">
                    <a:lumMod val="10000"/>
                  </a:schemeClr>
                </a:solidFill>
              </a:rPr>
              <a:t>prior to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 submitting original documents to Program Director, </a:t>
            </a:r>
            <a:r>
              <a:rPr lang="en-US" sz="2200" i="1" u="sng" dirty="0">
                <a:solidFill>
                  <a:schemeClr val="accent5">
                    <a:lumMod val="75000"/>
                  </a:schemeClr>
                </a:solidFill>
              </a:rPr>
              <a:t>if required</a:t>
            </a:r>
          </a:p>
          <a:p>
            <a:pPr marL="512763" indent="-280988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Documents may  be uploaded by simply taking a picture with a smart phone or tablet</a:t>
            </a:r>
          </a:p>
          <a:p>
            <a:pPr marL="512763" indent="-280988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Must upload entire pages </a:t>
            </a:r>
            <a:r>
              <a:rPr lang="en-US" sz="2200" i="1" dirty="0">
                <a:solidFill>
                  <a:schemeClr val="accent5">
                    <a:lumMod val="75000"/>
                  </a:schemeClr>
                </a:solidFill>
              </a:rPr>
              <a:t>(no partial pages)</a:t>
            </a:r>
          </a:p>
          <a:p>
            <a:pPr marL="512763" indent="-280988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A laptop and scanner are available for student use at the Health Center:</a:t>
            </a:r>
          </a:p>
          <a:p>
            <a:pPr marL="512763" indent="-280988" algn="ctr">
              <a:lnSpc>
                <a:spcPct val="100000"/>
              </a:lnSpc>
              <a:buNone/>
              <a:tabLst>
                <a:tab pos="2098675" algn="l"/>
                <a:tab pos="4502150" algn="l"/>
              </a:tabLst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College Center, Room 120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81" y="3071832"/>
            <a:ext cx="2046425" cy="12768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1310" y="201611"/>
            <a:ext cx="2938793" cy="2870221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E44D9A5-751F-41F8-A64A-C8CFC04C3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1" y="467004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6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42"/>
    </mc:Choice>
    <mc:Fallback xmlns="">
      <p:transition spd="slow" advTm="51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63" y="34529"/>
            <a:ext cx="6772759" cy="4615977"/>
          </a:xfrm>
        </p:spPr>
      </p:pic>
      <p:sp>
        <p:nvSpPr>
          <p:cNvPr id="2" name="TextBox 1"/>
          <p:cNvSpPr txBox="1"/>
          <p:nvPr/>
        </p:nvSpPr>
        <p:spPr>
          <a:xfrm>
            <a:off x="2063175" y="3244148"/>
            <a:ext cx="2301261" cy="969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Regarding your </a:t>
            </a:r>
            <a:r>
              <a:rPr lang="en-US" sz="1900" b="1" u="sng" dirty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program</a:t>
            </a:r>
            <a:r>
              <a:rPr lang="en-US" sz="1900" dirty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 requirements, contact your Program Director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8514" y="2172474"/>
            <a:ext cx="2131238" cy="117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Regarding your </a:t>
            </a:r>
            <a:r>
              <a:rPr lang="en-US" sz="17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health</a:t>
            </a:r>
            <a:r>
              <a:rPr lang="en-US" sz="17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requirements, contact the Health Center at 610-861-5365</a:t>
            </a:r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1842039" y="548786"/>
            <a:ext cx="5697713" cy="507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725"/>
              </a:lnSpc>
            </a:pPr>
            <a:r>
              <a:rPr lang="en-US" sz="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Vijaya" panose="020B0604020202020204" pitchFamily="34" charset="0"/>
              </a:rPr>
              <a:t>Regarding </a:t>
            </a:r>
            <a:r>
              <a:rPr lang="en-US" sz="15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Vijaya" panose="020B0604020202020204" pitchFamily="34" charset="0"/>
              </a:rPr>
              <a:t>myRecordTracker</a:t>
            </a:r>
            <a:r>
              <a:rPr lang="en-US" sz="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Vijaya" panose="020B0604020202020204" pitchFamily="34" charset="0"/>
              </a:rPr>
              <a:t>®, contact Certiphi at 800-369-2612, ext. 2006</a:t>
            </a:r>
          </a:p>
        </p:txBody>
      </p:sp>
      <p:sp>
        <p:nvSpPr>
          <p:cNvPr id="7" name="TextBox 6"/>
          <p:cNvSpPr txBox="1"/>
          <p:nvPr/>
        </p:nvSpPr>
        <p:spPr>
          <a:xfrm rot="176226">
            <a:off x="1910697" y="2226979"/>
            <a:ext cx="1849749" cy="942148"/>
          </a:xfrm>
          <a:prstGeom prst="rect">
            <a:avLst/>
          </a:prstGeom>
          <a:noFill/>
          <a:ln w="3175">
            <a:solidFill>
              <a:schemeClr val="accent2">
                <a:lumMod val="40000"/>
                <a:lumOff val="6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noAutofit/>
          </a:bodyPr>
          <a:lstStyle/>
          <a:p>
            <a:pPr algn="ctr">
              <a:lnSpc>
                <a:spcPts val="1725"/>
              </a:lnSpc>
            </a:pPr>
            <a:r>
              <a:rPr lang="en-US" sz="1400" b="1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chemeClr val="accent2"/>
                </a:solidFill>
                <a:latin typeface="Century Schoolbook" panose="02040604050505020304" pitchFamily="18" charset="0"/>
                <a:cs typeface="Vijaya" panose="020B0604020202020204" pitchFamily="34" charset="0"/>
              </a:rPr>
              <a:t>Regarding your </a:t>
            </a:r>
            <a:r>
              <a:rPr lang="en-US" sz="1400" b="1" u="sng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chemeClr val="accent2"/>
                </a:solidFill>
                <a:latin typeface="Century Schoolbook" panose="02040604050505020304" pitchFamily="18" charset="0"/>
                <a:cs typeface="Vijaya" panose="020B0604020202020204" pitchFamily="34" charset="0"/>
              </a:rPr>
              <a:t>STUDENT</a:t>
            </a:r>
            <a:r>
              <a:rPr lang="en-US" sz="1400" b="1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chemeClr val="accent2"/>
                </a:solidFill>
                <a:latin typeface="Century Schoolbook" panose="02040604050505020304" pitchFamily="18" charset="0"/>
                <a:cs typeface="Vijaya" panose="020B0604020202020204" pitchFamily="34" charset="0"/>
              </a:rPr>
              <a:t> email, contact Helpdesk at 610-861-5413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F48B90-C617-4A9F-AE92-D65CBEC00407}"/>
              </a:ext>
            </a:extLst>
          </p:cNvPr>
          <p:cNvSpPr txBox="1">
            <a:spLocks/>
          </p:cNvSpPr>
          <p:nvPr/>
        </p:nvSpPr>
        <p:spPr>
          <a:xfrm rot="21386771">
            <a:off x="5089889" y="3475031"/>
            <a:ext cx="2302556" cy="507729"/>
          </a:xfrm>
          <a:custGeom>
            <a:avLst/>
            <a:gdLst>
              <a:gd name="connsiteX0" fmla="*/ 0 w 2302556"/>
              <a:gd name="connsiteY0" fmla="*/ 0 h 507729"/>
              <a:gd name="connsiteX1" fmla="*/ 575639 w 2302556"/>
              <a:gd name="connsiteY1" fmla="*/ 0 h 507729"/>
              <a:gd name="connsiteX2" fmla="*/ 1082201 w 2302556"/>
              <a:gd name="connsiteY2" fmla="*/ 0 h 507729"/>
              <a:gd name="connsiteX3" fmla="*/ 1588764 w 2302556"/>
              <a:gd name="connsiteY3" fmla="*/ 0 h 507729"/>
              <a:gd name="connsiteX4" fmla="*/ 2302556 w 2302556"/>
              <a:gd name="connsiteY4" fmla="*/ 0 h 507729"/>
              <a:gd name="connsiteX5" fmla="*/ 2302556 w 2302556"/>
              <a:gd name="connsiteY5" fmla="*/ 507729 h 507729"/>
              <a:gd name="connsiteX6" fmla="*/ 1795994 w 2302556"/>
              <a:gd name="connsiteY6" fmla="*/ 507729 h 507729"/>
              <a:gd name="connsiteX7" fmla="*/ 1220355 w 2302556"/>
              <a:gd name="connsiteY7" fmla="*/ 507729 h 507729"/>
              <a:gd name="connsiteX8" fmla="*/ 713792 w 2302556"/>
              <a:gd name="connsiteY8" fmla="*/ 507729 h 507729"/>
              <a:gd name="connsiteX9" fmla="*/ 0 w 2302556"/>
              <a:gd name="connsiteY9" fmla="*/ 507729 h 507729"/>
              <a:gd name="connsiteX10" fmla="*/ 0 w 2302556"/>
              <a:gd name="connsiteY10" fmla="*/ 0 h 5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02556" h="507729" extrusionOk="0">
                <a:moveTo>
                  <a:pt x="0" y="0"/>
                </a:moveTo>
                <a:cubicBezTo>
                  <a:pt x="242659" y="-34847"/>
                  <a:pt x="417116" y="13478"/>
                  <a:pt x="575639" y="0"/>
                </a:cubicBezTo>
                <a:cubicBezTo>
                  <a:pt x="734162" y="-13478"/>
                  <a:pt x="895496" y="12245"/>
                  <a:pt x="1082201" y="0"/>
                </a:cubicBezTo>
                <a:cubicBezTo>
                  <a:pt x="1268906" y="-12245"/>
                  <a:pt x="1402259" y="27465"/>
                  <a:pt x="1588764" y="0"/>
                </a:cubicBezTo>
                <a:cubicBezTo>
                  <a:pt x="1775269" y="-27465"/>
                  <a:pt x="2159733" y="83961"/>
                  <a:pt x="2302556" y="0"/>
                </a:cubicBezTo>
                <a:cubicBezTo>
                  <a:pt x="2313325" y="203519"/>
                  <a:pt x="2298775" y="351249"/>
                  <a:pt x="2302556" y="507729"/>
                </a:cubicBezTo>
                <a:cubicBezTo>
                  <a:pt x="2081946" y="548089"/>
                  <a:pt x="1912475" y="501020"/>
                  <a:pt x="1795994" y="507729"/>
                </a:cubicBezTo>
                <a:cubicBezTo>
                  <a:pt x="1679513" y="514438"/>
                  <a:pt x="1487225" y="473512"/>
                  <a:pt x="1220355" y="507729"/>
                </a:cubicBezTo>
                <a:cubicBezTo>
                  <a:pt x="953485" y="541946"/>
                  <a:pt x="959324" y="480919"/>
                  <a:pt x="713792" y="507729"/>
                </a:cubicBezTo>
                <a:cubicBezTo>
                  <a:pt x="468260" y="534539"/>
                  <a:pt x="326659" y="446901"/>
                  <a:pt x="0" y="507729"/>
                </a:cubicBezTo>
                <a:cubicBezTo>
                  <a:pt x="-14085" y="274730"/>
                  <a:pt x="33411" y="153304"/>
                  <a:pt x="0" y="0"/>
                </a:cubicBezTo>
                <a:close/>
              </a:path>
            </a:pathLst>
          </a:custGeom>
          <a:noFill/>
          <a:ln>
            <a:solidFill>
              <a:schemeClr val="accent6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337096916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noAutofit/>
          </a:bodyPr>
          <a:lstStyle/>
          <a:p>
            <a:pPr algn="ctr">
              <a:lnSpc>
                <a:spcPts val="1725"/>
              </a:lnSpc>
            </a:pP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Ink Free" panose="03080402000500000000" pitchFamily="66" charset="0"/>
                <a:cs typeface="Vijaya" panose="020B0604020202020204" pitchFamily="34" charset="0"/>
              </a:rPr>
              <a:t>Jaye Brennan at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Ink Free" panose="03080402000500000000" pitchFamily="66" charset="0"/>
                <a:cs typeface="Vijaya" panose="020B0604020202020204" pitchFamily="34" charset="0"/>
              </a:rPr>
              <a:t>jpbrennan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Bradley Hand ITC" panose="03070402050302030203" pitchFamily="66" charset="0"/>
                <a:cs typeface="Vijaya" panose="020B0604020202020204" pitchFamily="34" charset="0"/>
              </a:rPr>
              <a:t>@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Ink Free" panose="03080402000500000000" pitchFamily="66" charset="0"/>
                <a:cs typeface="Vijaya" panose="020B0604020202020204" pitchFamily="34" charset="0"/>
              </a:rPr>
              <a:t>northampton.edu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C2098DB-2951-4563-B036-51D0A2A2D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6" y="4663172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9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40"/>
    </mc:Choice>
    <mc:Fallback xmlns="">
      <p:transition spd="slow" advTm="62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gn on a highway&#10;&#10;Description automatically generated">
            <a:extLst>
              <a:ext uri="{FF2B5EF4-FFF2-40B4-BE49-F238E27FC236}">
                <a16:creationId xmlns:a16="http://schemas.microsoft.com/office/drawing/2014/main" id="{149E4630-1A3F-43B3-B855-C490CF37C5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7169" r="2" b="15357"/>
          <a:stretch/>
        </p:blipFill>
        <p:spPr>
          <a:xfrm>
            <a:off x="241299" y="241299"/>
            <a:ext cx="8661401" cy="466090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2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1"/>
    </mc:Choice>
    <mc:Fallback xmlns="">
      <p:transition spd="slow" advTm="17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0FA8A3-DC5E-445E-8971-59F01E14CD88}"/>
              </a:ext>
            </a:extLst>
          </p:cNvPr>
          <p:cNvSpPr/>
          <p:nvPr/>
        </p:nvSpPr>
        <p:spPr>
          <a:xfrm>
            <a:off x="4572000" y="4183572"/>
            <a:ext cx="4419600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Good Luck with your program!</a:t>
            </a:r>
          </a:p>
        </p:txBody>
      </p:sp>
    </p:spTree>
    <p:extLst>
      <p:ext uri="{BB962C8B-B14F-4D97-AF65-F5344CB8AC3E}">
        <p14:creationId xmlns:p14="http://schemas.microsoft.com/office/powerpoint/2010/main" val="2634554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52"/>
            <a:ext cx="5563100" cy="994172"/>
          </a:xfrm>
        </p:spPr>
        <p:txBody>
          <a:bodyPr/>
          <a:lstStyle/>
          <a:p>
            <a:pPr marL="231775"/>
            <a:r>
              <a:rPr lang="en-US" b="1" spc="100" dirty="0"/>
              <a:t>ACCEPTANCE CHECKLIST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51095"/>
            <a:ext cx="5563100" cy="3826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The Acceptance Checklist has been designed as a tool to guide you through the many steps and requirements you need to follow to be successful</a:t>
            </a:r>
            <a:endParaRPr lang="en-US" sz="8400" i="1" u="sng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It is set up in date order for your convenience</a:t>
            </a:r>
            <a:endParaRPr lang="en-US" sz="7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Your checklist is based on your program so it may differ from what we discuss today, so follow specific requirements and specific due dates on your Acceptance Checklist only!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68845"/>
            <a:ext cx="609600" cy="609600"/>
          </a:xfrm>
          <a:prstGeom prst="rect">
            <a:avLst/>
          </a:prstGeom>
        </p:spPr>
      </p:pic>
      <p:pic>
        <p:nvPicPr>
          <p:cNvPr id="7" name="Picture 6" descr="A document with text on it&#10;&#10;AI-generated content may be incorrect.">
            <a:extLst>
              <a:ext uri="{FF2B5EF4-FFF2-40B4-BE49-F238E27FC236}">
                <a16:creationId xmlns:a16="http://schemas.microsoft.com/office/drawing/2014/main" id="{ACDC1695-4FFB-5DA2-C023-D5811D58F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100" y="208817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22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69"/>
    </mc:Choice>
    <mc:Fallback xmlns="">
      <p:transition spd="slow" advTm="64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52"/>
            <a:ext cx="5563100" cy="994172"/>
          </a:xfrm>
        </p:spPr>
        <p:txBody>
          <a:bodyPr/>
          <a:lstStyle/>
          <a:p>
            <a:pPr marL="231775"/>
            <a:r>
              <a:rPr lang="en-US" b="1" spc="100" dirty="0"/>
              <a:t>ACCEPTANCE CHECKLIST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51095"/>
            <a:ext cx="5563100" cy="3826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Most programs require background clearances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Acceptance is conditional </a:t>
            </a: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upon receiving all criminal history clearances </a:t>
            </a:r>
            <a:r>
              <a:rPr lang="en-US" sz="8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if required for your program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Health Requirements </a:t>
            </a:r>
            <a:r>
              <a:rPr lang="en-US" sz="8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may</a:t>
            </a: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include: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Physical and Immunizations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Health Insurance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COVID-19 Vaccination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Urine Drug Screen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33900"/>
            <a:ext cx="609600" cy="609600"/>
          </a:xfrm>
          <a:prstGeom prst="rect">
            <a:avLst/>
          </a:prstGeom>
        </p:spPr>
      </p:pic>
      <p:pic>
        <p:nvPicPr>
          <p:cNvPr id="7" name="Picture 6" descr="A document with text on it&#10;&#10;AI-generated content may be incorrect.">
            <a:extLst>
              <a:ext uri="{FF2B5EF4-FFF2-40B4-BE49-F238E27FC236}">
                <a16:creationId xmlns:a16="http://schemas.microsoft.com/office/drawing/2014/main" id="{ABE6BE6D-696A-3CBE-3059-5C0BE7002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100" y="225468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850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92"/>
    </mc:Choice>
    <mc:Fallback xmlns="">
      <p:transition spd="slow" advTm="66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0"/>
            <a:ext cx="8241030" cy="873258"/>
          </a:xfrm>
        </p:spPr>
        <p:txBody>
          <a:bodyPr>
            <a:normAutofit/>
          </a:bodyPr>
          <a:lstStyle/>
          <a:p>
            <a:r>
              <a:rPr lang="en-US" b="1" spc="100" dirty="0"/>
              <a:t>Verification of Residency</a:t>
            </a:r>
            <a:endParaRPr lang="en-US" spc="1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836506"/>
            <a:ext cx="8869680" cy="3848479"/>
          </a:xfrm>
        </p:spPr>
        <p:txBody>
          <a:bodyPr>
            <a:normAutofit fontScale="70000" lnSpcReduction="20000"/>
          </a:bodyPr>
          <a:lstStyle/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900" b="1" dirty="0">
                <a:solidFill>
                  <a:schemeClr val="accent1">
                    <a:lumMod val="75000"/>
                  </a:schemeClr>
                </a:solidFill>
              </a:rPr>
              <a:t>You may be required to complete a Verification of Residency Form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List current address and any other addresses for the past 2 consecutive years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Provide copy of State-Issued Driver’s License or Photo ID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This does NOT apply to Funeral Services, Sports Medicine, or Veterinary Technician students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dirty="0"/>
              <a:t>If you have not lived in Pennsylvania for the past 2 consecutive years, you will be required to obtain another FBI Clearance through the PA Department of Aging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Cost, if needed, is $26.20</a:t>
            </a: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9A13D1C6-521E-4529-AF16-541242006513}"/>
              </a:ext>
            </a:extLst>
          </p:cNvPr>
          <p:cNvSpPr txBox="1"/>
          <p:nvPr/>
        </p:nvSpPr>
        <p:spPr>
          <a:xfrm>
            <a:off x="-1" y="4671439"/>
            <a:ext cx="663879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srgbClr val="FFFFFF"/>
                </a:solidFill>
                <a:effectLst/>
                <a:latin typeface="+mj-lt"/>
                <a:ea typeface="Verdana" panose="020B0604030504040204" pitchFamily="34" charset="0"/>
                <a:cs typeface="Vani" panose="020B0502040204020203" pitchFamily="18" charset="0"/>
              </a:rPr>
              <a:t>JPB</a:t>
            </a:r>
            <a:endParaRPr lang="en-US" sz="1100" dirty="0">
              <a:effectLst/>
              <a:latin typeface="+mj-lt"/>
              <a:ea typeface="Verdana" panose="020B0604030504040204" pitchFamily="34" charset="0"/>
              <a:cs typeface="Vani" panose="020B0502040204020203" pitchFamily="18" charset="0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EE55B19-A6E9-0875-571E-9635BAC75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-107647" y="3665841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287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70"/>
    </mc:Choice>
    <mc:Fallback xmlns="">
      <p:transition spd="slow" advTm="8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780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52"/>
            <a:ext cx="6033600" cy="994172"/>
          </a:xfrm>
        </p:spPr>
        <p:txBody>
          <a:bodyPr>
            <a:normAutofit/>
          </a:bodyPr>
          <a:lstStyle/>
          <a:p>
            <a:pPr marL="231775"/>
            <a:r>
              <a:rPr lang="en-US" b="1" spc="100" dirty="0"/>
              <a:t>BACKGROUND CHECK REVIEW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51095"/>
            <a:ext cx="5563100" cy="3826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If something may show up on your clearances, notify your Program Director or Credentialing Coordinator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On myRecordTracker® you will answer “yes” and upload the letter of explanation if needed</a:t>
            </a:r>
            <a:endParaRPr lang="en-US" sz="8400" i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Health Professions Review Committee will review and send letter of approval or denial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Remember that clinical facility must also approve clearances</a:t>
            </a:r>
          </a:p>
          <a:p>
            <a:endParaRPr lang="en-US" dirty="0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26896802-0E8D-4BCD-972A-DD4099C24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536" y="145042"/>
            <a:ext cx="2743200" cy="3550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DD7490D-D567-4DCB-A2FA-8B4527452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300" y="1009991"/>
            <a:ext cx="2743200" cy="3550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479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6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16"/>
    </mc:Choice>
    <mc:Fallback xmlns="">
      <p:transition spd="slow" advTm="53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4756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552"/>
            <a:ext cx="5473700" cy="994172"/>
          </a:xfrm>
        </p:spPr>
        <p:txBody>
          <a:bodyPr/>
          <a:lstStyle/>
          <a:p>
            <a:pPr marL="231775"/>
            <a:r>
              <a:rPr lang="en-US" b="1" spc="100" dirty="0">
                <a:latin typeface="+mn-lt"/>
              </a:rPr>
              <a:t>PA RECORD CHECK (PATCH)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47444"/>
            <a:ext cx="5473700" cy="3830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3018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Cost is $22.00</a:t>
            </a:r>
            <a:endParaRPr lang="en-US" sz="2200" i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23018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Upload to </a:t>
            </a:r>
            <a:r>
              <a:rPr lang="en-US" sz="2200" b="1" u="sng" dirty="0">
                <a:solidFill>
                  <a:schemeClr val="accent2">
                    <a:lumMod val="75000"/>
                  </a:schemeClr>
                </a:solidFill>
              </a:rPr>
              <a:t>myRecordTracker.com</a:t>
            </a:r>
          </a:p>
          <a:p>
            <a:pPr marL="457200" indent="-23018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Submit </a:t>
            </a: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original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document to Program Director, </a:t>
            </a:r>
            <a:r>
              <a:rPr lang="en-US" sz="2200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required</a:t>
            </a:r>
          </a:p>
          <a:p>
            <a:pPr marL="457200" indent="-23018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not done yet, must be completed and uploaded by due date in order to remain accepted into your program!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B1865E-6380-45E8-87E1-392BC46CD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33" y="4663172"/>
            <a:ext cx="487362" cy="487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0" y="214008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0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24"/>
    </mc:Choice>
    <mc:Fallback xmlns="">
      <p:transition spd="slow" advTm="59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63298"/>
            <a:ext cx="5540099" cy="994172"/>
          </a:xfrm>
        </p:spPr>
        <p:txBody>
          <a:bodyPr/>
          <a:lstStyle/>
          <a:p>
            <a:pPr marL="231775"/>
            <a:r>
              <a:rPr lang="en-US" b="1" spc="100" dirty="0">
                <a:latin typeface="+mn-lt"/>
              </a:rPr>
              <a:t>FBI CLEARANCE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1DAFBC-924C-4889-96CF-42291872328F}"/>
              </a:ext>
            </a:extLst>
          </p:cNvPr>
          <p:cNvSpPr txBox="1">
            <a:spLocks/>
          </p:cNvSpPr>
          <p:nvPr/>
        </p:nvSpPr>
        <p:spPr>
          <a:xfrm>
            <a:off x="1" y="675994"/>
            <a:ext cx="5466080" cy="4003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Pre-Enroll at </a:t>
            </a:r>
            <a:r>
              <a:rPr lang="en-US" sz="1800" b="1" u="sng" dirty="0">
                <a:solidFill>
                  <a:schemeClr val="accent5">
                    <a:lumMod val="75000"/>
                  </a:schemeClr>
                </a:solidFill>
              </a:rPr>
              <a:t>uenroll.identogo.com 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Enter Service Code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1KG756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00"/>
              </a:highlight>
            </a:endParaRP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Cost is $24.95 (cost changed in 2024)</a:t>
            </a:r>
            <a:endParaRPr lang="en-US" sz="1800" i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Schedule appointment or check walk-in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Print pre-enrollment receipt to take to the IdentoGO location for fingerprinting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Bring appropriate documentation!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Will receive email to download and print clearance </a:t>
            </a:r>
            <a:r>
              <a:rPr lang="en-US" sz="18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no record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there is a record, it will be mailed.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Upload to </a:t>
            </a:r>
            <a:r>
              <a:rPr lang="en-US" sz="1800" b="1" u="sng" dirty="0">
                <a:solidFill>
                  <a:schemeClr val="accent2">
                    <a:lumMod val="75000"/>
                  </a:schemeClr>
                </a:solidFill>
              </a:rPr>
              <a:t>myRecordTracker.com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AND - submit </a:t>
            </a:r>
            <a:r>
              <a:rPr lang="en-US" sz="18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original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document to Program Director, </a:t>
            </a:r>
            <a:r>
              <a:rPr lang="en-US" sz="1800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required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099" y="207522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83C4311-7532-9396-A6EC-38CB161B3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8775" t="8775" r="8775" b="8775"/>
          <a:stretch>
            <a:fillRect/>
          </a:stretch>
        </p:blipFill>
        <p:spPr>
          <a:xfrm>
            <a:off x="106385" y="4711265"/>
            <a:ext cx="401828" cy="4018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018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34"/>
    </mc:Choice>
    <mc:Fallback xmlns="">
      <p:transition spd="slow" advTm="92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52"/>
            <a:ext cx="5555283" cy="994172"/>
          </a:xfrm>
        </p:spPr>
        <p:txBody>
          <a:bodyPr/>
          <a:lstStyle/>
          <a:p>
            <a:pPr marL="231775"/>
            <a:r>
              <a:rPr lang="en-US" b="1" spc="100" dirty="0">
                <a:latin typeface="+mn-lt"/>
              </a:rPr>
              <a:t>CHILD ABUSE CLEARANCE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47444"/>
            <a:ext cx="5473700" cy="3830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Follow instructions closely and be very specific with details of who you have lived with since 1975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Choose online and by mail options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Cost is $13.00 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(which may be waived)</a:t>
            </a:r>
            <a:endParaRPr lang="en-US" sz="2200" i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Upload to </a:t>
            </a:r>
            <a:r>
              <a:rPr lang="en-US" sz="2200" b="1" u="sng" dirty="0">
                <a:solidFill>
                  <a:schemeClr val="accent2">
                    <a:lumMod val="75000"/>
                  </a:schemeClr>
                </a:solidFill>
              </a:rPr>
              <a:t>myRecordTracker.com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Submit </a:t>
            </a: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original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document to Program Director, </a:t>
            </a:r>
            <a:r>
              <a:rPr lang="en-US" sz="2200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required</a:t>
            </a:r>
            <a:endParaRPr lang="en-US" sz="22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D9D3DB-9FDD-4201-994E-6E3E17893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63172"/>
            <a:ext cx="487362" cy="487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83" y="214005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57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45"/>
    </mc:Choice>
    <mc:Fallback xmlns="">
      <p:transition spd="slow" advTm="43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2F149BAD3B57429BA3B950C67B1362" ma:contentTypeVersion="13" ma:contentTypeDescription="Create a new document." ma:contentTypeScope="" ma:versionID="37bf40fd819dc72d14e76df327d07b38">
  <xsd:schema xmlns:xsd="http://www.w3.org/2001/XMLSchema" xmlns:xs="http://www.w3.org/2001/XMLSchema" xmlns:p="http://schemas.microsoft.com/office/2006/metadata/properties" xmlns:ns3="ec6dd068-9e1e-4c9f-9d03-c529b1ababd7" xmlns:ns4="8994a4b7-8ef1-45d5-afa0-3900baa0ce45" targetNamespace="http://schemas.microsoft.com/office/2006/metadata/properties" ma:root="true" ma:fieldsID="66b5c83a8c56256c037ecc9379116217" ns3:_="" ns4:_="">
    <xsd:import namespace="ec6dd068-9e1e-4c9f-9d03-c529b1ababd7"/>
    <xsd:import namespace="8994a4b7-8ef1-45d5-afa0-3900baa0ce4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6dd068-9e1e-4c9f-9d03-c529b1abab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94a4b7-8ef1-45d5-afa0-3900baa0ce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7BAE1F5-F86A-4806-ABA9-C5EDD56054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6dd068-9e1e-4c9f-9d03-c529b1ababd7"/>
    <ds:schemaRef ds:uri="8994a4b7-8ef1-45d5-afa0-3900baa0ce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EB6C61-1328-4182-9008-E09C823CFE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F40B79-80C5-4268-8A78-7CECB5EBABB5}">
  <ds:schemaRefs>
    <ds:schemaRef ds:uri="8994a4b7-8ef1-45d5-afa0-3900baa0ce45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ec6dd068-9e1e-4c9f-9d03-c529b1ababd7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1412</Words>
  <Application>Microsoft Macintosh PowerPoint</Application>
  <PresentationFormat>On-screen Show (16:9)</PresentationFormat>
  <Paragraphs>201</Paragraphs>
  <Slides>24</Slides>
  <Notes>12</Notes>
  <HiddenSlides>0</HiddenSlides>
  <MMClips>23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Arial Narrow</vt:lpstr>
      <vt:lpstr>Bradley Hand ITC</vt:lpstr>
      <vt:lpstr>Calibri</vt:lpstr>
      <vt:lpstr>Calibri Light</vt:lpstr>
      <vt:lpstr>Cambria</vt:lpstr>
      <vt:lpstr>Century Schoolbook</vt:lpstr>
      <vt:lpstr>Ink Free</vt:lpstr>
      <vt:lpstr>Mongolian Baiti</vt:lpstr>
      <vt:lpstr>Monotype Corsiva</vt:lpstr>
      <vt:lpstr>Times New Roman</vt:lpstr>
      <vt:lpstr>Wingdings</vt:lpstr>
      <vt:lpstr>Office Theme</vt:lpstr>
      <vt:lpstr>1_Office Theme</vt:lpstr>
      <vt:lpstr>PowerPoint Presentation</vt:lpstr>
      <vt:lpstr>YOU’VE BEEN ACCEPTED!</vt:lpstr>
      <vt:lpstr>ACCEPTANCE CHECKLIST</vt:lpstr>
      <vt:lpstr>ACCEPTANCE CHECKLIST</vt:lpstr>
      <vt:lpstr>Verification of Residency</vt:lpstr>
      <vt:lpstr>BACKGROUND CHECK REVIEW</vt:lpstr>
      <vt:lpstr>PA RECORD CHECK (PATCH)</vt:lpstr>
      <vt:lpstr>FBI CLEARANCE</vt:lpstr>
      <vt:lpstr>CHILD ABUSE CLEARANCE</vt:lpstr>
      <vt:lpstr>CONDITIONAL ACCEPTANCE</vt:lpstr>
      <vt:lpstr>ADDITIONAL REQUIREMENTS</vt:lpstr>
      <vt:lpstr>BLS for Healthcare Providers</vt:lpstr>
      <vt:lpstr>HEALTH REQUIREMENTS</vt:lpstr>
      <vt:lpstr>PowerPoint Presentation</vt:lpstr>
      <vt:lpstr>HEALTH FORM – PAGE 1</vt:lpstr>
      <vt:lpstr>HEALTH FORM – PAGE 2</vt:lpstr>
      <vt:lpstr>HEALTH FORM – PAGE 3</vt:lpstr>
      <vt:lpstr>HEALTH FORM – PAGE 4</vt:lpstr>
      <vt:lpstr>Options for Vaccines/Titers/Physical Exams</vt:lpstr>
      <vt:lpstr>DRUG SCREEN PROCESS</vt:lpstr>
      <vt:lpstr>UPLOADING DOCUMENTS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Jaye Brennan</dc:creator>
  <cp:lastModifiedBy>Scott Douglas Johnson</cp:lastModifiedBy>
  <cp:revision>30</cp:revision>
  <dcterms:created xsi:type="dcterms:W3CDTF">2020-03-31T19:56:21Z</dcterms:created>
  <dcterms:modified xsi:type="dcterms:W3CDTF">2025-04-03T14:01:57Z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0x0101007F2F149BAD3B57429BA3B950C67B1362</vt:lpwstr>
  </property>
</Properties>
</file>